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png>
</file>

<file path=ppt/media/image1.tif>
</file>

<file path=ppt/media/image2.png>
</file>

<file path=ppt/media/image3.png>
</file>

<file path=ppt/media/image4.png>
</file>

<file path=ppt/media/image5.png>
</file>

<file path=ppt/media/image6.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42" name="Shape 42"/>
          <p:cNvSpPr/>
          <p:nvPr>
            <p:ph type="sldImg"/>
          </p:nvPr>
        </p:nvSpPr>
        <p:spPr>
          <a:xfrm>
            <a:off x="1143000" y="685800"/>
            <a:ext cx="4572000" cy="3429000"/>
          </a:xfrm>
          <a:prstGeom prst="rect">
            <a:avLst/>
          </a:prstGeom>
        </p:spPr>
        <p:txBody>
          <a:bodyPr/>
          <a:lstStyle/>
          <a:p>
            <a:pPr/>
          </a:p>
        </p:txBody>
      </p:sp>
      <p:sp>
        <p:nvSpPr>
          <p:cNvPr id="43" name="Shape 4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b="0" sz="5600">
                <a:solidFill>
                  <a:srgbClr val="000000"/>
                </a:solidFill>
                <a:uFillTx/>
                <a:latin typeface="Helvetica Light"/>
                <a:ea typeface="Helvetica Light"/>
                <a:cs typeface="Helvetica Light"/>
                <a:sym typeface="Helvetica Light"/>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gilgamesh-selections.pdf" TargetMode="External"/><Relationship Id="rId3" Type="http://schemas.openxmlformats.org/officeDocument/2006/relationships/hyperlink" Target="mailto:brad.delong@gmail.com" TargetMode="External"/><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brad.delong@gmail.com"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logarithmichistory.wordpress.com/2015/09/27/the-patriarchal-age/" TargetMode="External"/><Relationship Id="rId3" Type="http://schemas.openxmlformats.org/officeDocument/2006/relationships/hyperlink" Target="http://genome.cshlp.org/content/early/2015/03/13/gr.186684.114.full.pdf" TargetMode="External"/><Relationship Id="rId4"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onlinelibrary.wiley.com/doi/10.1111/j.1468-0297.2010.02403.x/full" TargetMode="Externa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 name="Reading “The Man Who Saw the Deep”: Gilgamesh"/>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Reading “The Man Who Saw the Deep”: Gilgamesh</a:t>
            </a:r>
          </a:p>
        </p:txBody>
      </p:sp>
      <p:sp>
        <p:nvSpPr>
          <p:cNvPr id="46" name="(1999): The Man Who Saw the Deep, selections &lt;https://delong.typepad.com/files/gilgamesh-selections.pdf&gt;…"/>
          <p:cNvSpPr txBox="1"/>
          <p:nvPr>
            <p:ph type="body" sz="half" idx="4294967295"/>
          </p:nvPr>
        </p:nvSpPr>
        <p:spPr>
          <a:xfrm>
            <a:off x="277663" y="1270000"/>
            <a:ext cx="4116467" cy="5217160"/>
          </a:xfrm>
          <a:prstGeom prst="rect">
            <a:avLst/>
          </a:prstGeom>
        </p:spPr>
        <p:txBody>
          <a:bodyPr>
            <a:normAutofit fontScale="100000" lnSpcReduction="0"/>
          </a:bodyPr>
          <a:lstStyle/>
          <a:p>
            <a:pPr marL="194911" indent="-194911" defTabSz="370331">
              <a:spcBef>
                <a:spcPts val="900"/>
              </a:spcBef>
              <a:buFontTx/>
              <a:defRPr sz="1944">
                <a:latin typeface="Times New Roman"/>
                <a:ea typeface="Times New Roman"/>
                <a:cs typeface="Times New Roman"/>
                <a:sym typeface="Times New Roman"/>
              </a:defRPr>
            </a:pPr>
            <a:r>
              <a:t>(1999): </a:t>
            </a:r>
            <a:r>
              <a:rPr i="1"/>
              <a:t>The Man Who Saw the Deep, </a:t>
            </a:r>
            <a:r>
              <a:t>selections &lt;</a:t>
            </a:r>
            <a:r>
              <a:rPr u="sng">
                <a:solidFill>
                  <a:srgbClr val="0000FF"/>
                </a:solidFill>
                <a:uFill>
                  <a:solidFill>
                    <a:srgbClr val="0000FF"/>
                  </a:solidFill>
                </a:uFill>
                <a:hlinkClick r:id="rId2" invalidUrl="" action="" tgtFrame="" tooltip="" history="1" highlightClick="0" endSnd="0"/>
              </a:rPr>
              <a:t>https://delong.typepad.com/files/gilgamesh-selections.pdf</a:t>
            </a:r>
            <a:r>
              <a:t>&gt;</a:t>
            </a:r>
          </a:p>
          <a:p>
            <a:pPr marL="194911" indent="-194911" defTabSz="370331">
              <a:spcBef>
                <a:spcPts val="900"/>
              </a:spcBef>
              <a:buFontTx/>
              <a:defRPr sz="1944">
                <a:latin typeface="Times New Roman"/>
                <a:ea typeface="Times New Roman"/>
                <a:cs typeface="Times New Roman"/>
                <a:sym typeface="Times New Roman"/>
              </a:defRPr>
            </a:pPr>
            <a:r>
              <a:t>Gilgamesh was a historical king of the Sumerian city-state of Uruk.</a:t>
            </a:r>
          </a:p>
          <a:p>
            <a:pPr marL="194911" indent="-194911" defTabSz="370331">
              <a:spcBef>
                <a:spcPts val="900"/>
              </a:spcBef>
              <a:buFontTx/>
              <a:defRPr sz="1944">
                <a:latin typeface="Times New Roman"/>
                <a:ea typeface="Times New Roman"/>
                <a:cs typeface="Times New Roman"/>
                <a:sym typeface="Times New Roman"/>
              </a:defRPr>
            </a:pPr>
            <a:r>
              <a:t>He probably ruled sometime between 2800 and 2500 BC and was posthumously deified.</a:t>
            </a:r>
          </a:p>
          <a:p>
            <a:pPr marL="194911" indent="-194911" defTabSz="370331">
              <a:spcBef>
                <a:spcPts val="900"/>
              </a:spcBef>
              <a:buFontTx/>
              <a:defRPr sz="1944">
                <a:latin typeface="Times New Roman"/>
                <a:ea typeface="Times New Roman"/>
                <a:cs typeface="Times New Roman"/>
                <a:sym typeface="Times New Roman"/>
              </a:defRPr>
            </a:pPr>
            <a:r>
              <a:t>He became a major figure in Sumerian legends during the Third Dynasty of Ur (c. 2112 – c. 2004 BC).</a:t>
            </a:r>
          </a:p>
          <a:p>
            <a:pPr marL="194911" indent="-194911" defTabSz="370331">
              <a:spcBef>
                <a:spcPts val="900"/>
              </a:spcBef>
              <a:buFontTx/>
              <a:defRPr sz="1944">
                <a:latin typeface="Times New Roman"/>
                <a:ea typeface="Times New Roman"/>
                <a:cs typeface="Times New Roman"/>
                <a:sym typeface="Times New Roman"/>
              </a:defRPr>
            </a:pPr>
            <a:r>
              <a:rPr i="1"/>
              <a:t>The Epic of Gilgamesh</a:t>
            </a:r>
            <a:r>
              <a:t> was written in Akkadian during the late second millennium BC.</a:t>
            </a:r>
          </a:p>
        </p:txBody>
      </p:sp>
      <p:sp>
        <p:nvSpPr>
          <p:cNvPr id="47" name="J. Bradford DeLong brad.delong@gmail.com 2020-01-14"/>
          <p:cNvSpPr txBox="1"/>
          <p:nvPr/>
        </p:nvSpPr>
        <p:spPr>
          <a:xfrm>
            <a:off x="0" y="6487159"/>
            <a:ext cx="885016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3" invalidUrl="" action="" tgtFrame="" tooltip="" history="1" highlightClick="0" endSnd="0"/>
              </a:rPr>
              <a:t>brad.delong@gmail.com</a:t>
            </a:r>
            <a:r>
              <a:t> 2020-01-14 </a:t>
            </a:r>
          </a:p>
        </p:txBody>
      </p:sp>
      <p:pic>
        <p:nvPicPr>
          <p:cNvPr id="48" name="Image" descr="Image"/>
          <p:cNvPicPr>
            <a:picLocks noChangeAspect="1"/>
          </p:cNvPicPr>
          <p:nvPr/>
        </p:nvPicPr>
        <p:blipFill>
          <a:blip r:embed="rId4">
            <a:extLst/>
          </a:blip>
          <a:stretch>
            <a:fillRect/>
          </a:stretch>
        </p:blipFill>
        <p:spPr>
          <a:xfrm>
            <a:off x="4394129" y="1270000"/>
            <a:ext cx="4456035" cy="2822458"/>
          </a:xfrm>
          <a:prstGeom prst="rect">
            <a:avLst/>
          </a:prstGeom>
          <a:ln w="12700">
            <a:miter lim="400000"/>
          </a:ln>
        </p:spPr>
      </p:pic>
      <p:pic>
        <p:nvPicPr>
          <p:cNvPr id="49" name="Image" descr="Image"/>
          <p:cNvPicPr>
            <a:picLocks noChangeAspect="1"/>
          </p:cNvPicPr>
          <p:nvPr/>
        </p:nvPicPr>
        <p:blipFill>
          <a:blip r:embed="rId5">
            <a:extLst/>
          </a:blip>
          <a:stretch>
            <a:fillRect/>
          </a:stretch>
        </p:blipFill>
        <p:spPr>
          <a:xfrm>
            <a:off x="4394129" y="4092457"/>
            <a:ext cx="1106986" cy="2394703"/>
          </a:xfrm>
          <a:prstGeom prst="rect">
            <a:avLst/>
          </a:prstGeom>
          <a:ln w="12700">
            <a:miter lim="400000"/>
          </a:ln>
        </p:spPr>
      </p:pic>
      <p:pic>
        <p:nvPicPr>
          <p:cNvPr id="50" name="Image" descr="Image"/>
          <p:cNvPicPr>
            <a:picLocks noChangeAspect="1"/>
          </p:cNvPicPr>
          <p:nvPr/>
        </p:nvPicPr>
        <p:blipFill>
          <a:blip r:embed="rId6">
            <a:extLst/>
          </a:blip>
          <a:srcRect l="0" t="31084" r="0" b="0"/>
          <a:stretch>
            <a:fillRect/>
          </a:stretch>
        </p:blipFill>
        <p:spPr>
          <a:xfrm>
            <a:off x="5501114" y="4102319"/>
            <a:ext cx="3212623" cy="2384841"/>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Questions"/>
          <p:cNvSpPr txBox="1"/>
          <p:nvPr>
            <p:ph type="title" idx="4294967295"/>
          </p:nvPr>
        </p:nvSpPr>
        <p:spPr>
          <a:xfrm>
            <a:off x="457200" y="274637"/>
            <a:ext cx="8229600" cy="1143001"/>
          </a:xfrm>
          <a:prstGeom prst="rect">
            <a:avLst/>
          </a:prstGeom>
        </p:spPr>
        <p:txBody>
          <a:bodyPr>
            <a:normAutofit fontScale="100000" lnSpcReduction="0"/>
          </a:bodyPr>
          <a:lstStyle>
            <a:lvl1pPr defTabSz="388620">
              <a:defRPr sz="6800">
                <a:solidFill>
                  <a:srgbClr val="000080"/>
                </a:solidFill>
              </a:defRPr>
            </a:lvl1pPr>
          </a:lstStyle>
          <a:p>
            <a:pPr/>
            <a:r>
              <a:t>Questions</a:t>
            </a:r>
          </a:p>
        </p:txBody>
      </p:sp>
      <p:sp>
        <p:nvSpPr>
          <p:cNvPr id="85" name="What do we learn from Gilgamesh?…"/>
          <p:cNvSpPr txBox="1"/>
          <p:nvPr>
            <p:ph type="body" idx="4294967295"/>
          </p:nvPr>
        </p:nvSpPr>
        <p:spPr>
          <a:xfrm>
            <a:off x="457200" y="1417637"/>
            <a:ext cx="8229601" cy="5080001"/>
          </a:xfrm>
          <a:prstGeom prst="rect">
            <a:avLst/>
          </a:prstGeom>
        </p:spPr>
        <p:txBody>
          <a:bodyPr>
            <a:normAutofit fontScale="100000" lnSpcReduction="0"/>
          </a:bodyPr>
          <a:lstStyle/>
          <a:p>
            <a:pPr marL="360947" indent="-360947">
              <a:lnSpc>
                <a:spcPct val="90000"/>
              </a:lnSpc>
              <a:spcBef>
                <a:spcPts val="600"/>
              </a:spcBef>
              <a:buFontTx/>
              <a:buAutoNum type="arabicPeriod" startAt="1"/>
              <a:defRPr sz="2700"/>
            </a:pPr>
            <a:r>
              <a:t>What do we learn from Gilgamesh?</a:t>
            </a:r>
          </a:p>
          <a:p>
            <a:pPr marL="360947" indent="-360947">
              <a:lnSpc>
                <a:spcPct val="90000"/>
              </a:lnSpc>
              <a:spcBef>
                <a:spcPts val="600"/>
              </a:spcBef>
              <a:buFontTx/>
              <a:buAutoNum type="arabicPeriod" startAt="1"/>
              <a:defRPr sz="2700"/>
            </a:pPr>
            <a:r>
              <a:t>What is the solution to tyranny—in this epic, at least?</a:t>
            </a:r>
          </a:p>
        </p:txBody>
      </p:sp>
      <p:sp>
        <p:nvSpPr>
          <p:cNvPr id="86" name="J. Bradford DeLong brad.delong@gmail.com 2020-01-14"/>
          <p:cNvSpPr txBox="1"/>
          <p:nvPr/>
        </p:nvSpPr>
        <p:spPr>
          <a:xfrm>
            <a:off x="0" y="6487159"/>
            <a:ext cx="885016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2020-01-14 </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Further Reading"/>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Further Reading</a:t>
            </a:r>
          </a:p>
        </p:txBody>
      </p:sp>
      <p:sp>
        <p:nvSpPr>
          <p:cNvPr id="89" name="Body"/>
          <p:cNvSpPr txBox="1"/>
          <p:nvPr>
            <p:ph type="body" idx="4294967295"/>
          </p:nvPr>
        </p:nvSpPr>
        <p:spPr>
          <a:xfrm>
            <a:off x="277663" y="1270000"/>
            <a:ext cx="8572501" cy="5217160"/>
          </a:xfrm>
          <a:prstGeom prst="rect">
            <a:avLst/>
          </a:prstGeom>
        </p:spPr>
        <p:txBody>
          <a:bodyPr>
            <a:normAutofit fontScale="100000" lnSpcReduction="0"/>
          </a:bodyPr>
          <a:lstStyle/>
          <a:p>
            <a:pPr marL="230605" indent="-230605">
              <a:spcBef>
                <a:spcPts val="1200"/>
              </a:spcBef>
              <a:buFontTx/>
              <a:defRPr b="1" sz="2300">
                <a:latin typeface="Times New Roman"/>
                <a:ea typeface="Times New Roman"/>
                <a:cs typeface="Times New Roman"/>
                <a:sym typeface="Times New Roman"/>
              </a:defRPr>
            </a:pPr>
          </a:p>
        </p:txBody>
      </p:sp>
      <p:sp>
        <p:nvSpPr>
          <p:cNvPr id="90" name="J. Bradford DeLong brad.delong@gmail.com 2020-01-08"/>
          <p:cNvSpPr txBox="1"/>
          <p:nvPr/>
        </p:nvSpPr>
        <p:spPr>
          <a:xfrm>
            <a:off x="0" y="6487159"/>
            <a:ext cx="529787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2020-01-08</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 name="Catch Our Breath…"/>
          <p:cNvSpPr txBox="1"/>
          <p:nvPr>
            <p:ph type="title"/>
          </p:nvPr>
        </p:nvSpPr>
        <p:spPr>
          <a:xfrm>
            <a:off x="276457" y="-1"/>
            <a:ext cx="8572501" cy="1270001"/>
          </a:xfrm>
          <a:prstGeom prst="rect">
            <a:avLst/>
          </a:prstGeom>
        </p:spPr>
        <p:txBody>
          <a:bodyPr/>
          <a:lstStyle/>
          <a:p>
            <a:pPr/>
            <a:r>
              <a:t>Catch Our Breath…</a:t>
            </a:r>
          </a:p>
        </p:txBody>
      </p:sp>
      <p:sp>
        <p:nvSpPr>
          <p:cNvPr id="93"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94"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95"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 name="Gilgamesh Poses a Problem to the People of Uruk"/>
          <p:cNvSpPr txBox="1"/>
          <p:nvPr>
            <p:ph type="title" idx="4294967295"/>
          </p:nvPr>
        </p:nvSpPr>
        <p:spPr>
          <a:xfrm>
            <a:off x="457200" y="0"/>
            <a:ext cx="8229600" cy="1417638"/>
          </a:xfrm>
          <a:prstGeom prst="rect">
            <a:avLst/>
          </a:prstGeom>
        </p:spPr>
        <p:txBody>
          <a:bodyPr>
            <a:normAutofit fontScale="100000" lnSpcReduction="0"/>
          </a:bodyPr>
          <a:lstStyle>
            <a:lvl1pPr defTabSz="242315">
              <a:defRPr sz="4240">
                <a:solidFill>
                  <a:srgbClr val="000080"/>
                </a:solidFill>
              </a:defRPr>
            </a:lvl1pPr>
          </a:lstStyle>
          <a:p>
            <a:pPr/>
            <a:r>
              <a:t>Gilgamesh Poses a Problem to the People of Uruk</a:t>
            </a:r>
          </a:p>
        </p:txBody>
      </p:sp>
      <p:sp>
        <p:nvSpPr>
          <p:cNvPr id="53" name="To the god Anu the gods of the heavens, the lords of initiative, spoke:…"/>
          <p:cNvSpPr txBox="1"/>
          <p:nvPr>
            <p:ph type="body" idx="4294967295"/>
          </p:nvPr>
        </p:nvSpPr>
        <p:spPr>
          <a:xfrm>
            <a:off x="457200" y="1417637"/>
            <a:ext cx="8229601" cy="5080001"/>
          </a:xfrm>
          <a:prstGeom prst="rect">
            <a:avLst/>
          </a:prstGeom>
        </p:spPr>
        <p:txBody>
          <a:bodyPr>
            <a:normAutofit fontScale="100000" lnSpcReduction="0"/>
          </a:bodyPr>
          <a:lstStyle/>
          <a:p>
            <a:pPr marL="243459" indent="-243459" defTabSz="324611">
              <a:lnSpc>
                <a:spcPct val="90000"/>
              </a:lnSpc>
              <a:spcBef>
                <a:spcPts val="400"/>
              </a:spcBef>
              <a:defRPr sz="2130"/>
            </a:pPr>
            <a:r>
              <a:t>To the god Anu the gods of the heavens, the lords of initiative, spoke:</a:t>
            </a:r>
          </a:p>
          <a:p>
            <a:pPr lvl="1" marL="568070" indent="-243459" defTabSz="324611">
              <a:lnSpc>
                <a:spcPct val="90000"/>
              </a:lnSpc>
              <a:spcBef>
                <a:spcPts val="400"/>
              </a:spcBef>
              <a:buChar char="•"/>
              <a:defRPr sz="2130"/>
            </a:pPr>
            <a:r>
              <a:t>“A savage wild bull you have bred in Uruk-the-Sheepfold, </a:t>
            </a:r>
            <a:br/>
            <a:r>
              <a:t>He has no equal when his weapons are brandished. </a:t>
            </a:r>
            <a:br/>
            <a:br/>
            <a:r>
              <a:t>“His companions are kept on their feet by his contests, </a:t>
            </a:r>
            <a:br/>
            <a:r>
              <a:t>[The young men of Uruk] he harries without warrant. </a:t>
            </a:r>
            <a:br/>
            <a:r>
              <a:t>Gilgamesh lets no son go free to his father,</a:t>
            </a:r>
            <a:br/>
            <a:r>
              <a:t>By day and by [night his tyranny grows] harsher. </a:t>
            </a:r>
            <a:br/>
            <a:br/>
            <a:r>
              <a:t>“Yet he is the shepherd of Uruk-the-Sheepfold, </a:t>
            </a:r>
            <a:br/>
            <a:r>
              <a:t>Gilgamesh, [the guide of the] teeming [people.] </a:t>
            </a:r>
            <a:br/>
            <a:r>
              <a:t>Though he is their shepherd and their [protector,] </a:t>
            </a:r>
            <a:br/>
            <a:r>
              <a:t>Powerful, pre-eminent, expert [and mighty,] </a:t>
            </a:r>
            <a:br/>
            <a:r>
              <a:t>Gilgamesh lets no girl go free to her bride[groom.]”</a:t>
            </a:r>
          </a:p>
          <a:p>
            <a:pPr marL="243459" indent="-243459" defTabSz="324611">
              <a:lnSpc>
                <a:spcPct val="90000"/>
              </a:lnSpc>
              <a:spcBef>
                <a:spcPts val="400"/>
              </a:spcBef>
              <a:defRPr sz="2130"/>
            </a:pPr>
            <a:r>
              <a:t>The warrior's daughter, the young man's bride:</a:t>
            </a:r>
            <a:br/>
            <a:r>
              <a:t>To their complaint the god [Anu] paid heed…</a:t>
            </a:r>
          </a:p>
        </p:txBody>
      </p:sp>
      <p:sp>
        <p:nvSpPr>
          <p:cNvPr id="54" name="J. Bradford DeLong brad.delong@gmail.com 2020-01-14"/>
          <p:cNvSpPr txBox="1"/>
          <p:nvPr/>
        </p:nvSpPr>
        <p:spPr>
          <a:xfrm>
            <a:off x="0" y="6487159"/>
            <a:ext cx="885016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2020-01-14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6" name="Gilgamesh__Epic_of_Gilgamesh____Villains_Wiki___Fandom_powered_by_Wikia.png" descr="Gilgamesh__Epic_of_Gilgamesh____Villains_Wiki___Fandom_powered_by_Wikia.png"/>
          <p:cNvPicPr>
            <a:picLocks noChangeAspect="1"/>
          </p:cNvPicPr>
          <p:nvPr/>
        </p:nvPicPr>
        <p:blipFill>
          <a:blip r:embed="rId2">
            <a:extLst/>
          </a:blip>
          <a:stretch>
            <a:fillRect/>
          </a:stretch>
        </p:blipFill>
        <p:spPr>
          <a:xfrm>
            <a:off x="5140606" y="1428750"/>
            <a:ext cx="3333668" cy="4911329"/>
          </a:xfrm>
          <a:prstGeom prst="rect">
            <a:avLst/>
          </a:prstGeom>
          <a:ln w="3175">
            <a:miter lim="400000"/>
          </a:ln>
        </p:spPr>
      </p:pic>
      <p:sp>
        <p:nvSpPr>
          <p:cNvPr id="57" name="Inequality Has Ruled since Shortly After the Invention of Agriculture III"/>
          <p:cNvSpPr txBox="1"/>
          <p:nvPr>
            <p:ph type="title"/>
          </p:nvPr>
        </p:nvSpPr>
        <p:spPr>
          <a:xfrm>
            <a:off x="669726" y="312539"/>
            <a:ext cx="7804548" cy="1116211"/>
          </a:xfrm>
          <a:prstGeom prst="rect">
            <a:avLst/>
          </a:prstGeom>
        </p:spPr>
        <p:txBody>
          <a:bodyPr/>
          <a:lstStyle>
            <a:lvl1pPr defTabSz="250567">
              <a:defRPr b="1" sz="3416">
                <a:solidFill>
                  <a:srgbClr val="000080"/>
                </a:solidFill>
                <a:latin typeface="+mj-lt"/>
                <a:ea typeface="+mj-ea"/>
                <a:cs typeface="+mj-cs"/>
                <a:sym typeface="Helvetica"/>
              </a:defRPr>
            </a:lvl1pPr>
          </a:lstStyle>
          <a:p>
            <a:pPr/>
            <a:r>
              <a:t>Inequality Has Ruled since Shortly After the Invention of Agriculture III</a:t>
            </a:r>
          </a:p>
        </p:txBody>
      </p:sp>
      <p:sp>
        <p:nvSpPr>
          <p:cNvPr id="58" name="“He has taken all their children, for is Gilgamesh not the shepherd of his people?…"/>
          <p:cNvSpPr txBox="1"/>
          <p:nvPr>
            <p:ph type="body" sz="half" idx="1"/>
          </p:nvPr>
        </p:nvSpPr>
        <p:spPr>
          <a:xfrm>
            <a:off x="669726" y="1428750"/>
            <a:ext cx="4470881" cy="4911329"/>
          </a:xfrm>
          <a:prstGeom prst="rect">
            <a:avLst/>
          </a:prstGeom>
        </p:spPr>
        <p:txBody>
          <a:bodyPr anchor="t"/>
          <a:lstStyle/>
          <a:p>
            <a:pPr marL="263736" indent="-263736" defTabSz="365581">
              <a:spcBef>
                <a:spcPts val="700"/>
              </a:spcBef>
              <a:defRPr sz="2136"/>
            </a:pPr>
            <a:r>
              <a:t>“He has taken all their children, for is Gilgamesh not the shepherd of his people? </a:t>
            </a:r>
          </a:p>
          <a:p>
            <a:pPr marL="263736" indent="-263736" defTabSz="365581">
              <a:spcBef>
                <a:spcPts val="700"/>
              </a:spcBef>
              <a:defRPr sz="2136"/>
            </a:pPr>
            <a:r>
              <a:t>“Gilgamesh does not leave a daughter to her mother, nor the maiden to the warrior, nor the wife to her husband. </a:t>
            </a:r>
          </a:p>
          <a:p>
            <a:pPr marL="263736" indent="-263736" defTabSz="365581">
              <a:spcBef>
                <a:spcPts val="700"/>
              </a:spcBef>
              <a:defRPr sz="2136"/>
            </a:pPr>
            <a:r>
              <a:t>“Yet Gilgamesh is the magnificent and glorious shepherd of his people. </a:t>
            </a:r>
          </a:p>
          <a:p>
            <a:pPr marL="263736" indent="-263736" defTabSz="365581">
              <a:spcBef>
                <a:spcPts val="700"/>
              </a:spcBef>
              <a:defRPr sz="2136"/>
            </a:pPr>
            <a:r>
              <a:t>“The gods heard the people’s cry, and the gods of heaven beseeched the Lord of Uruk, Anu the god…”</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The Gods Respond, and We Have the First Road-Buddy Picture…"/>
          <p:cNvSpPr txBox="1"/>
          <p:nvPr>
            <p:ph type="title" idx="4294967295"/>
          </p:nvPr>
        </p:nvSpPr>
        <p:spPr>
          <a:xfrm>
            <a:off x="457200" y="-100184"/>
            <a:ext cx="8229600" cy="1517822"/>
          </a:xfrm>
          <a:prstGeom prst="rect">
            <a:avLst/>
          </a:prstGeom>
        </p:spPr>
        <p:txBody>
          <a:bodyPr>
            <a:normAutofit fontScale="100000" lnSpcReduction="0"/>
          </a:bodyPr>
          <a:lstStyle>
            <a:lvl1pPr defTabSz="265175">
              <a:defRPr sz="4640">
                <a:solidFill>
                  <a:srgbClr val="000080"/>
                </a:solidFill>
              </a:defRPr>
            </a:lvl1pPr>
          </a:lstStyle>
          <a:p>
            <a:pPr/>
            <a:r>
              <a:t>The Gods Respond, and We Have the First Road-Buddy Picture…</a:t>
            </a:r>
          </a:p>
        </p:txBody>
      </p:sp>
      <p:sp>
        <p:nvSpPr>
          <p:cNvPr id="61" name="The gods:…"/>
          <p:cNvSpPr txBox="1"/>
          <p:nvPr>
            <p:ph type="body" idx="4294967295"/>
          </p:nvPr>
        </p:nvSpPr>
        <p:spPr>
          <a:xfrm>
            <a:off x="457200" y="1417637"/>
            <a:ext cx="8229601" cy="5080001"/>
          </a:xfrm>
          <a:prstGeom prst="rect">
            <a:avLst/>
          </a:prstGeom>
        </p:spPr>
        <p:txBody>
          <a:bodyPr>
            <a:normAutofit fontScale="100000" lnSpcReduction="0"/>
          </a:bodyPr>
          <a:lstStyle/>
          <a:p>
            <a:pPr marL="281177" indent="-281177" defTabSz="374904">
              <a:lnSpc>
                <a:spcPct val="90000"/>
              </a:lnSpc>
              <a:spcBef>
                <a:spcPts val="500"/>
              </a:spcBef>
              <a:defRPr sz="2460"/>
            </a:pPr>
            <a:r>
              <a:t>The gods:</a:t>
            </a:r>
          </a:p>
          <a:p>
            <a:pPr lvl="1" marL="656081" indent="-281177" defTabSz="374904">
              <a:lnSpc>
                <a:spcPct val="90000"/>
              </a:lnSpc>
              <a:spcBef>
                <a:spcPts val="500"/>
              </a:spcBef>
              <a:buChar char="•"/>
              <a:defRPr sz="2460"/>
            </a:pPr>
            <a:r>
              <a:t>“They summoned Aruru, the great one: </a:t>
            </a:r>
            <a:br/>
            <a:r>
              <a:t>'You, Aruru, created [mankind:]</a:t>
            </a:r>
            <a:br/>
            <a:r>
              <a:t>now fashion what Anu has thought of! </a:t>
            </a:r>
            <a:br/>
            <a:br/>
            <a:r>
              <a:t>'Let him be a match for the storm of his heart,</a:t>
            </a:r>
            <a:br/>
            <a:r>
              <a:t>let them vie with each other, so Uruk may be rested!' </a:t>
            </a:r>
            <a:br/>
            <a:r>
              <a:t>The goddess Aruru heard these words,</a:t>
            </a:r>
            <a:br/>
            <a:r>
              <a:t>what Anu had thought of she fashioned within her. </a:t>
            </a:r>
            <a:br/>
            <a:br/>
            <a:r>
              <a:t>The goddess Aruru, she washed her hands,</a:t>
            </a:r>
            <a:br/>
            <a:r>
              <a:t>Took a pinch of clay, threw it down in the wild. </a:t>
            </a:r>
            <a:br/>
            <a:r>
              <a:t>In the wild she created Enkidu, the hero,</a:t>
            </a:r>
            <a:br/>
            <a:r>
              <a:t>Offspring of silence, knit strong by Ninurta…”</a:t>
            </a:r>
          </a:p>
        </p:txBody>
      </p:sp>
      <p:sp>
        <p:nvSpPr>
          <p:cNvPr id="62" name="J. Bradford DeLong brad.delong@gmail.com 2020-01-14"/>
          <p:cNvSpPr txBox="1"/>
          <p:nvPr/>
        </p:nvSpPr>
        <p:spPr>
          <a:xfrm>
            <a:off x="0" y="6487159"/>
            <a:ext cx="885016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J. Bradford DeLong </a:t>
            </a:r>
            <a:r>
              <a:rPr u="sng">
                <a:solidFill>
                  <a:srgbClr val="0000FF"/>
                </a:solidFill>
                <a:uFill>
                  <a:solidFill>
                    <a:srgbClr val="0000FF"/>
                  </a:solidFill>
                </a:uFill>
                <a:hlinkClick r:id="rId2" invalidUrl="" action="" tgtFrame="" tooltip="" history="1" highlightClick="0" endSnd="0"/>
              </a:rPr>
              <a:t>brad.delong@gmail.com</a:t>
            </a:r>
            <a:r>
              <a:t> 2020-01-14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 name="Once you have farms, you have large social groups…"/>
          <p:cNvSpPr txBox="1"/>
          <p:nvPr>
            <p:ph type="body" sz="half" idx="1"/>
          </p:nvPr>
        </p:nvSpPr>
        <p:spPr>
          <a:xfrm>
            <a:off x="383976" y="1428750"/>
            <a:ext cx="4470881" cy="4911329"/>
          </a:xfrm>
          <a:prstGeom prst="rect">
            <a:avLst/>
          </a:prstGeom>
        </p:spPr>
        <p:txBody>
          <a:bodyPr anchor="t"/>
          <a:lstStyle/>
          <a:p>
            <a:pPr marL="293369" indent="-293369" defTabSz="406657">
              <a:spcBef>
                <a:spcPts val="800"/>
              </a:spcBef>
              <a:defRPr sz="2376"/>
            </a:pPr>
            <a:r>
              <a:t>Once you have farms, you have large social groups</a:t>
            </a:r>
          </a:p>
          <a:p>
            <a:pPr lvl="1" marL="733425" indent="-293369" defTabSz="406657">
              <a:spcBef>
                <a:spcPts val="800"/>
              </a:spcBef>
              <a:defRPr sz="2376"/>
            </a:pPr>
            <a:r>
              <a:t>Bigger than, say, 100 at most</a:t>
            </a:r>
          </a:p>
          <a:p>
            <a:pPr marL="293369" indent="-293369" defTabSz="406657">
              <a:spcBef>
                <a:spcPts val="800"/>
              </a:spcBef>
              <a:defRPr sz="2376"/>
            </a:pPr>
            <a:r>
              <a:t>And you can’t run away…</a:t>
            </a:r>
          </a:p>
          <a:p>
            <a:pPr marL="293369" indent="-293369" defTabSz="406657">
              <a:spcBef>
                <a:spcPts val="800"/>
              </a:spcBef>
              <a:defRPr sz="2376"/>
            </a:pPr>
            <a:r>
              <a:t>Thugs with spears—and thugs with time to train…</a:t>
            </a:r>
          </a:p>
          <a:p>
            <a:pPr marL="293369" indent="-293369" defTabSz="406657">
              <a:spcBef>
                <a:spcPts val="800"/>
              </a:spcBef>
              <a:defRPr sz="2376"/>
            </a:pPr>
            <a:r>
              <a:t>Grifters with knowledge of the stars (which is, I must admit), useful…</a:t>
            </a:r>
          </a:p>
          <a:p>
            <a:pPr marL="293369" indent="-293369" defTabSz="406657">
              <a:spcBef>
                <a:spcPts val="800"/>
              </a:spcBef>
              <a:defRPr sz="2376"/>
            </a:pPr>
            <a:r>
              <a:t>And we were off and running…</a:t>
            </a:r>
          </a:p>
        </p:txBody>
      </p:sp>
      <p:pic>
        <p:nvPicPr>
          <p:cNvPr id="65" name="Gilgamesh__Epic_of_Gilgamesh____Villains_Wiki___Fandom_powered_by_Wikia.png" descr="Gilgamesh__Epic_of_Gilgamesh____Villains_Wiki___Fandom_powered_by_Wikia.png"/>
          <p:cNvPicPr>
            <a:picLocks noChangeAspect="1"/>
          </p:cNvPicPr>
          <p:nvPr/>
        </p:nvPicPr>
        <p:blipFill>
          <a:blip r:embed="rId2">
            <a:extLst/>
          </a:blip>
          <a:stretch>
            <a:fillRect/>
          </a:stretch>
        </p:blipFill>
        <p:spPr>
          <a:xfrm>
            <a:off x="5140606" y="1428750"/>
            <a:ext cx="3333668" cy="4911329"/>
          </a:xfrm>
          <a:prstGeom prst="rect">
            <a:avLst/>
          </a:prstGeom>
          <a:ln w="3175">
            <a:miter lim="400000"/>
          </a:ln>
        </p:spPr>
      </p:pic>
      <p:sp>
        <p:nvSpPr>
          <p:cNvPr id="66" name="Inequality Has Ruled since Shortly After the Invention of Agriculture"/>
          <p:cNvSpPr txBox="1"/>
          <p:nvPr>
            <p:ph type="title"/>
          </p:nvPr>
        </p:nvSpPr>
        <p:spPr>
          <a:xfrm>
            <a:off x="669726" y="0"/>
            <a:ext cx="7804548" cy="1428750"/>
          </a:xfrm>
          <a:prstGeom prst="rect">
            <a:avLst/>
          </a:prstGeom>
        </p:spPr>
        <p:txBody>
          <a:bodyPr/>
          <a:lstStyle>
            <a:lvl1pPr defTabSz="271105">
              <a:defRPr b="1" sz="3696">
                <a:solidFill>
                  <a:srgbClr val="000080"/>
                </a:solidFill>
                <a:latin typeface="+mj-lt"/>
                <a:ea typeface="+mj-ea"/>
                <a:cs typeface="+mj-cs"/>
                <a:sym typeface="Helvetica"/>
              </a:defRPr>
            </a:lvl1pPr>
          </a:lstStyle>
          <a:p>
            <a:pPr/>
            <a:r>
              <a:t>Inequality Has Ruled since Shortly After the Invention of Agriculture</a:t>
            </a:r>
          </a:p>
        </p:txBody>
      </p:sp>
      <p:sp>
        <p:nvSpPr>
          <p:cNvPr id="67" name="Slide Number"/>
          <p:cNvSpPr txBox="1"/>
          <p:nvPr>
            <p:ph type="sldNum" sz="quarter" idx="4294967295"/>
          </p:nvPr>
        </p:nvSpPr>
        <p:spPr>
          <a:xfrm>
            <a:off x="4483099" y="6505277"/>
            <a:ext cx="168873" cy="249238"/>
          </a:xfrm>
          <a:prstGeom prst="rect">
            <a:avLst/>
          </a:prstGeom>
          <a:extLst>
            <a:ext uri="{C572A759-6A51-4108-AA02-DFA0A04FC94B}">
              <ma14:wrappingTextBoxFlag xmlns:ma14="http://schemas.microsoft.com/office/mac/drawingml/2011/main" val="1"/>
            </a:ext>
          </a:extLst>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 name="Inequality Has Ruled since Shortly After the Invention of Agriculture II"/>
          <p:cNvSpPr txBox="1"/>
          <p:nvPr>
            <p:ph type="title"/>
          </p:nvPr>
        </p:nvSpPr>
        <p:spPr>
          <a:xfrm>
            <a:off x="669726" y="-1"/>
            <a:ext cx="7804548" cy="1428751"/>
          </a:xfrm>
          <a:prstGeom prst="rect">
            <a:avLst/>
          </a:prstGeom>
        </p:spPr>
        <p:txBody>
          <a:bodyPr/>
          <a:lstStyle>
            <a:lvl1pPr defTabSz="271105">
              <a:defRPr b="1" sz="3696">
                <a:solidFill>
                  <a:srgbClr val="000080"/>
                </a:solidFill>
                <a:latin typeface="+mj-lt"/>
                <a:ea typeface="+mj-ea"/>
                <a:cs typeface="+mj-cs"/>
                <a:sym typeface="Helvetica"/>
              </a:defRPr>
            </a:lvl1pPr>
          </a:lstStyle>
          <a:p>
            <a:pPr/>
            <a:r>
              <a:t>Inequality Has Ruled since Shortly After the Invention of Agriculture II</a:t>
            </a:r>
          </a:p>
        </p:txBody>
      </p:sp>
      <p:sp>
        <p:nvSpPr>
          <p:cNvPr id="70" name="“Around the enclosed space that is Uruk he walks, Mighty like the wild bull, head raised high.  None with weapon might challenge him as rival.   His men stand at attention, longing for his orders;…"/>
          <p:cNvSpPr txBox="1"/>
          <p:nvPr>
            <p:ph type="body" sz="half" idx="1"/>
          </p:nvPr>
        </p:nvSpPr>
        <p:spPr>
          <a:xfrm>
            <a:off x="669726" y="1428750"/>
            <a:ext cx="4470881" cy="4911329"/>
          </a:xfrm>
          <a:prstGeom prst="rect">
            <a:avLst/>
          </a:prstGeom>
        </p:spPr>
        <p:txBody>
          <a:bodyPr anchor="t"/>
          <a:lstStyle/>
          <a:p>
            <a:pPr marL="278553" indent="-278553" defTabSz="386119">
              <a:spcBef>
                <a:spcPts val="700"/>
              </a:spcBef>
              <a:defRPr sz="2256"/>
            </a:pPr>
            <a:r>
              <a:t>“Around the enclosed space that is Uruk he walks,</a:t>
            </a:r>
            <a:br/>
            <a:r>
              <a:t>Mighty like the wild bull, head raised high. </a:t>
            </a:r>
            <a:br/>
            <a:r>
              <a:t>None with weapon might challenge him as rival. </a:t>
            </a:r>
            <a:br/>
            <a:br/>
            <a:r>
              <a:t>His men stand at attention, longing for his orders;</a:t>
            </a:r>
          </a:p>
          <a:p>
            <a:pPr marL="278553" indent="-278553" defTabSz="386119">
              <a:spcBef>
                <a:spcPts val="700"/>
              </a:spcBef>
              <a:defRPr sz="2256"/>
            </a:pPr>
            <a:r>
              <a:t>But the old men of Uruk grouse that Gilgamesh has left no son to his father,</a:t>
            </a:r>
            <a:br/>
            <a:r>
              <a:t>For his arrogance has grown boundless…”</a:t>
            </a:r>
          </a:p>
        </p:txBody>
      </p:sp>
      <p:pic>
        <p:nvPicPr>
          <p:cNvPr id="71" name="Gilgamesh__Epic_of_Gilgamesh____Villains_Wiki___Fandom_powered_by_Wikia.png" descr="Gilgamesh__Epic_of_Gilgamesh____Villains_Wiki___Fandom_powered_by_Wikia.png"/>
          <p:cNvPicPr>
            <a:picLocks noChangeAspect="1"/>
          </p:cNvPicPr>
          <p:nvPr/>
        </p:nvPicPr>
        <p:blipFill>
          <a:blip r:embed="rId2">
            <a:extLst/>
          </a:blip>
          <a:stretch>
            <a:fillRect/>
          </a:stretch>
        </p:blipFill>
        <p:spPr>
          <a:xfrm>
            <a:off x="5140606" y="1428750"/>
            <a:ext cx="3333668" cy="4911329"/>
          </a:xfrm>
          <a:prstGeom prst="rect">
            <a:avLst/>
          </a:prstGeom>
          <a:ln w="3175">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 name="Everyone inherits their mitochondria from their mothers…"/>
          <p:cNvSpPr txBox="1"/>
          <p:nvPr>
            <p:ph type="body" idx="1"/>
          </p:nvPr>
        </p:nvSpPr>
        <p:spPr>
          <a:xfrm>
            <a:off x="669726" y="1339452"/>
            <a:ext cx="5132933" cy="4911329"/>
          </a:xfrm>
          <a:prstGeom prst="rect">
            <a:avLst/>
          </a:prstGeom>
        </p:spPr>
        <p:txBody>
          <a:bodyPr anchor="t"/>
          <a:lstStyle/>
          <a:p>
            <a:pPr marL="222250" indent="-222250" defTabSz="308074">
              <a:spcBef>
                <a:spcPts val="600"/>
              </a:spcBef>
              <a:defRPr sz="1800"/>
            </a:pPr>
            <a:r>
              <a:t>Everyone inherits their mitochondria from their mothers</a:t>
            </a:r>
          </a:p>
          <a:p>
            <a:pPr marL="222250" indent="-222250" defTabSz="308074">
              <a:spcBef>
                <a:spcPts val="600"/>
              </a:spcBef>
              <a:defRPr sz="1800"/>
            </a:pPr>
            <a:r>
              <a:t>Every male inherits his Y-chromosome from his father</a:t>
            </a:r>
          </a:p>
          <a:p>
            <a:pPr marL="222250" indent="-222250" defTabSz="308074">
              <a:spcBef>
                <a:spcPts val="600"/>
              </a:spcBef>
              <a:defRPr sz="1800"/>
            </a:pPr>
            <a:r>
              <a:t>From 5000-2000 BC, a huge chunk of Y-chromosome lineages are not propagating</a:t>
            </a:r>
          </a:p>
          <a:p>
            <a:pPr lvl="1" marL="555625" indent="-222250" defTabSz="308074">
              <a:spcBef>
                <a:spcPts val="600"/>
              </a:spcBef>
              <a:defRPr sz="1800"/>
            </a:pPr>
            <a:r>
              <a:t>Polygyny for some—and non-matrimony for others</a:t>
            </a:r>
          </a:p>
          <a:p>
            <a:pPr lvl="1" marL="555625" indent="-222250" defTabSz="308074">
              <a:spcBef>
                <a:spcPts val="600"/>
              </a:spcBef>
              <a:defRPr sz="1800"/>
            </a:pPr>
            <a:r>
              <a:t>Persistence of (male) descent groups</a:t>
            </a:r>
          </a:p>
          <a:p>
            <a:pPr lvl="1" marL="555625" indent="-222250" defTabSz="308074">
              <a:spcBef>
                <a:spcPts val="600"/>
              </a:spcBef>
              <a:defRPr sz="1800"/>
            </a:pPr>
            <a:r>
              <a:t>What’s life like for women as this goes on?</a:t>
            </a:r>
          </a:p>
          <a:p>
            <a:pPr lvl="2" marL="889000" indent="-222249" defTabSz="308074">
              <a:spcBef>
                <a:spcPts val="600"/>
              </a:spcBef>
              <a:defRPr sz="1800"/>
            </a:pPr>
            <a:r>
              <a:rPr u="sng">
                <a:solidFill>
                  <a:srgbClr val="0000FF"/>
                </a:solidFill>
                <a:uFill>
                  <a:solidFill>
                    <a:srgbClr val="0000FF"/>
                  </a:solidFill>
                </a:uFill>
                <a:hlinkClick r:id="rId2" invalidUrl="" action="" tgtFrame="" tooltip="" history="1" highlightClick="0" endSnd="0"/>
              </a:rPr>
              <a:t>https://logarithmichistory.wordpress.com/2015/09/27/the-patriarchal-age/</a:t>
            </a:r>
          </a:p>
          <a:p>
            <a:pPr lvl="2" marL="889000" indent="-222249" defTabSz="308074">
              <a:spcBef>
                <a:spcPts val="600"/>
              </a:spcBef>
              <a:defRPr sz="1800"/>
            </a:pPr>
            <a:r>
              <a:rPr u="sng">
                <a:solidFill>
                  <a:srgbClr val="0000FF"/>
                </a:solidFill>
                <a:uFill>
                  <a:solidFill>
                    <a:srgbClr val="0000FF"/>
                  </a:solidFill>
                </a:uFill>
                <a:hlinkClick r:id="rId3" invalidUrl="" action="" tgtFrame="" tooltip="" history="1" highlightClick="0" endSnd="0"/>
              </a:rPr>
              <a:t>http://genome.cshlp.org/content/early/2015/03/13/gr.186684.114.full.pdf</a:t>
            </a:r>
          </a:p>
        </p:txBody>
      </p:sp>
      <p:sp>
        <p:nvSpPr>
          <p:cNvPr id="74" name="Inequality and Patriarchy"/>
          <p:cNvSpPr txBox="1"/>
          <p:nvPr>
            <p:ph type="title"/>
          </p:nvPr>
        </p:nvSpPr>
        <p:spPr>
          <a:xfrm>
            <a:off x="669726" y="-1"/>
            <a:ext cx="7804548" cy="1428751"/>
          </a:xfrm>
          <a:prstGeom prst="rect">
            <a:avLst/>
          </a:prstGeom>
        </p:spPr>
        <p:txBody>
          <a:bodyPr/>
          <a:lstStyle>
            <a:lvl1pPr defTabSz="262889">
              <a:defRPr b="1" sz="5119">
                <a:solidFill>
                  <a:srgbClr val="000080"/>
                </a:solidFill>
                <a:latin typeface="+mj-lt"/>
                <a:ea typeface="+mj-ea"/>
                <a:cs typeface="+mj-cs"/>
                <a:sym typeface="Helvetica"/>
              </a:defRPr>
            </a:lvl1pPr>
          </a:lstStyle>
          <a:p>
            <a:pPr/>
            <a:r>
              <a:t>Inequality and Patriarchy</a:t>
            </a:r>
          </a:p>
        </p:txBody>
      </p:sp>
      <p:pic>
        <p:nvPicPr>
          <p:cNvPr id="75" name="Preview_of_“Untitled”.png" descr="Preview_of_“Untitled”.png"/>
          <p:cNvPicPr>
            <a:picLocks noChangeAspect="1"/>
          </p:cNvPicPr>
          <p:nvPr/>
        </p:nvPicPr>
        <p:blipFill>
          <a:blip r:embed="rId4">
            <a:extLst/>
          </a:blip>
          <a:stretch>
            <a:fillRect/>
          </a:stretch>
        </p:blipFill>
        <p:spPr>
          <a:xfrm>
            <a:off x="5802658" y="1428750"/>
            <a:ext cx="2671616" cy="4911329"/>
          </a:xfrm>
          <a:prstGeom prst="rect">
            <a:avLst/>
          </a:prstGeom>
          <a:ln w="3175">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The Gini Coefficient"/>
          <p:cNvSpPr txBox="1"/>
          <p:nvPr>
            <p:ph type="title"/>
          </p:nvPr>
        </p:nvSpPr>
        <p:spPr>
          <a:xfrm>
            <a:off x="669726" y="-1"/>
            <a:ext cx="7804548" cy="1428751"/>
          </a:xfrm>
          <a:prstGeom prst="rect">
            <a:avLst/>
          </a:prstGeom>
        </p:spPr>
        <p:txBody>
          <a:bodyPr/>
          <a:lstStyle>
            <a:lvl1pPr defTabSz="328612">
              <a:defRPr b="1" sz="6400">
                <a:solidFill>
                  <a:srgbClr val="000080"/>
                </a:solidFill>
                <a:latin typeface="+mj-lt"/>
                <a:ea typeface="+mj-ea"/>
                <a:cs typeface="+mj-cs"/>
                <a:sym typeface="Helvetica"/>
              </a:defRPr>
            </a:lvl1pPr>
          </a:lstStyle>
          <a:p>
            <a:pPr/>
            <a:r>
              <a:t>The Gini Coefficient</a:t>
            </a:r>
          </a:p>
        </p:txBody>
      </p:sp>
      <p:sp>
        <p:nvSpPr>
          <p:cNvPr id="78" name="The “Gini Coefficient”…"/>
          <p:cNvSpPr txBox="1"/>
          <p:nvPr>
            <p:ph type="body" idx="1"/>
          </p:nvPr>
        </p:nvSpPr>
        <p:spPr>
          <a:xfrm>
            <a:off x="669726" y="1428749"/>
            <a:ext cx="7804548" cy="4911329"/>
          </a:xfrm>
          <a:prstGeom prst="rect">
            <a:avLst/>
          </a:prstGeom>
        </p:spPr>
        <p:txBody>
          <a:bodyPr anchor="t"/>
          <a:lstStyle/>
          <a:p>
            <a:pPr marL="281516" indent="-281516" defTabSz="390227">
              <a:spcBef>
                <a:spcPts val="800"/>
              </a:spcBef>
              <a:defRPr sz="2280"/>
            </a:pPr>
            <a:r>
              <a:t>The “Gini Coefficient” </a:t>
            </a:r>
          </a:p>
          <a:p>
            <a:pPr lvl="1" marL="703791" indent="-281516" defTabSz="390227">
              <a:spcBef>
                <a:spcPts val="800"/>
              </a:spcBef>
              <a:defRPr sz="2280"/>
            </a:pPr>
            <a:r>
              <a:t>If the bottom 3/4 got 1/4 of the income and the top 1/4 the rest (evenly distributed), the Gini would be 0.5</a:t>
            </a:r>
          </a:p>
          <a:p>
            <a:pPr lvl="1" marL="703791" indent="-281516" defTabSz="390227">
              <a:spcBef>
                <a:spcPts val="800"/>
              </a:spcBef>
              <a:defRPr sz="2280"/>
            </a:pPr>
            <a:r>
              <a:t>If the bottom 2/3 got 1/3 of the income and the top 1/3 the rest (evenly distributed), the Gini would be 0.33</a:t>
            </a:r>
          </a:p>
          <a:p>
            <a:pPr lvl="1" marL="703791" indent="-281516" defTabSz="390227">
              <a:spcBef>
                <a:spcPts val="800"/>
              </a:spcBef>
              <a:defRPr sz="2280"/>
            </a:pPr>
            <a:r>
              <a:t>This is income: not status. the 4M slaves in the U.S. in 1860 would have objected most strongly to claim that U.S. then no more unequal than Britain</a:t>
            </a:r>
          </a:p>
          <a:p>
            <a:pPr marL="281516" indent="-281516" defTabSz="390227">
              <a:spcBef>
                <a:spcPts val="800"/>
              </a:spcBef>
              <a:defRPr sz="2280"/>
            </a:pPr>
            <a:r>
              <a:t>If you were to think like a utilitarian—and assume that each doubling of income is equally valuable in a utilitarian sense—a move from a Gini of 0.5 to 0.33 would be like a 30% boost to everyone’s income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 name="Agrarian Age Economies Look to Have Been About 80% as Unequal as They Could Have Possibly Been"/>
          <p:cNvSpPr txBox="1"/>
          <p:nvPr>
            <p:ph type="title"/>
          </p:nvPr>
        </p:nvSpPr>
        <p:spPr>
          <a:xfrm>
            <a:off x="669726" y="-114733"/>
            <a:ext cx="7804548" cy="1543483"/>
          </a:xfrm>
          <a:prstGeom prst="rect">
            <a:avLst/>
          </a:prstGeom>
        </p:spPr>
        <p:txBody>
          <a:bodyPr/>
          <a:lstStyle>
            <a:lvl1pPr defTabSz="188952">
              <a:defRPr b="1" sz="3220">
                <a:solidFill>
                  <a:srgbClr val="000080"/>
                </a:solidFill>
                <a:latin typeface="+mj-lt"/>
                <a:ea typeface="+mj-ea"/>
                <a:cs typeface="+mj-cs"/>
                <a:sym typeface="Helvetica"/>
              </a:defRPr>
            </a:lvl1pPr>
          </a:lstStyle>
          <a:p>
            <a:pPr/>
            <a:r>
              <a:t>Agrarian Age Economies Look to Have Been About 80% as Unequal as They Could Have Possibly Been</a:t>
            </a:r>
          </a:p>
        </p:txBody>
      </p:sp>
      <p:sp>
        <p:nvSpPr>
          <p:cNvPr id="81" name="In a poor agrarian-age economy, inequality cannot be too great.…"/>
          <p:cNvSpPr txBox="1"/>
          <p:nvPr>
            <p:ph type="body" sz="half" idx="1"/>
          </p:nvPr>
        </p:nvSpPr>
        <p:spPr>
          <a:xfrm>
            <a:off x="669726" y="1428750"/>
            <a:ext cx="5053939" cy="4911329"/>
          </a:xfrm>
          <a:prstGeom prst="rect">
            <a:avLst/>
          </a:prstGeom>
        </p:spPr>
        <p:txBody>
          <a:bodyPr anchor="t"/>
          <a:lstStyle/>
          <a:p>
            <a:pPr marL="293369" indent="-293369" defTabSz="406657">
              <a:spcBef>
                <a:spcPts val="800"/>
              </a:spcBef>
              <a:defRPr sz="2376"/>
            </a:pPr>
            <a:r>
              <a:t>In a poor agrarian-age economy, inequality cannot be too great.</a:t>
            </a:r>
          </a:p>
          <a:p>
            <a:pPr marL="293369" indent="-293369" defTabSz="406657">
              <a:spcBef>
                <a:spcPts val="800"/>
              </a:spcBef>
              <a:defRPr sz="2376"/>
            </a:pPr>
            <a:r>
              <a:t>If it is, then poor women are too skinny to ovulate and poor children so malnourished as to have compromised immune systems.</a:t>
            </a:r>
          </a:p>
          <a:p>
            <a:pPr marL="293369" indent="-293369" defTabSz="406657">
              <a:spcBef>
                <a:spcPts val="800"/>
              </a:spcBef>
              <a:defRPr sz="2376"/>
            </a:pPr>
            <a:r>
              <a:t>In which case they die, and so “decrease the surplus population”.</a:t>
            </a:r>
          </a:p>
          <a:p>
            <a:pPr lvl="1" marL="733425" indent="-293369" defTabSz="406657">
              <a:spcBef>
                <a:spcPts val="800"/>
              </a:spcBef>
              <a:defRPr sz="2376"/>
            </a:pPr>
            <a:r>
              <a:rPr u="sng">
                <a:solidFill>
                  <a:srgbClr val="0000FF"/>
                </a:solidFill>
                <a:uFill>
                  <a:solidFill>
                    <a:srgbClr val="0000FF"/>
                  </a:solidFill>
                </a:uFill>
                <a:hlinkClick r:id="rId2" invalidUrl="" action="" tgtFrame="" tooltip="" history="1" highlightClick="0" endSnd="0"/>
              </a:rPr>
              <a:t>http://onlinelibrary.wiley.com/doi/10.1111/j.1468-0297.2010.02403.x/full</a:t>
            </a:r>
            <a:r>
              <a:t> </a:t>
            </a:r>
          </a:p>
        </p:txBody>
      </p:sp>
      <p:pic>
        <p:nvPicPr>
          <p:cNvPr id="82" name="Preview_of_“Untitled”.png" descr="Preview_of_“Untitled”.png"/>
          <p:cNvPicPr>
            <a:picLocks noChangeAspect="1"/>
          </p:cNvPicPr>
          <p:nvPr/>
        </p:nvPicPr>
        <p:blipFill>
          <a:blip r:embed="rId3">
            <a:extLst/>
          </a:blip>
          <a:stretch>
            <a:fillRect/>
          </a:stretch>
        </p:blipFill>
        <p:spPr>
          <a:xfrm>
            <a:off x="5723664" y="1428750"/>
            <a:ext cx="2750610" cy="4911329"/>
          </a:xfrm>
          <a:prstGeom prst="rect">
            <a:avLst/>
          </a:prstGeom>
          <a:ln w="3175">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